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1" d="100"/>
          <a:sy n="71" d="100"/>
        </p:scale>
        <p:origin x="-90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bf.in.ua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685800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2" y="2011680"/>
            <a:ext cx="103628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800" b="1">
                <a:solidFill>
                  <a:srgbClr val="FFFFFF"/>
                </a:solidFill>
              </a:defRPr>
            </a:pPr>
            <a:r>
              <a:t>Термінологія безбар'єрності</a:t>
            </a:r>
          </a:p>
          <a:p>
            <a:pPr algn="l">
              <a:defRPr sz="2400">
                <a:solidFill>
                  <a:srgbClr val="C8D2E6"/>
                </a:solidFill>
              </a:defRPr>
            </a:pPr>
            <a:r>
              <a:t>Стандарт державної мови для недискримінаційної комунікації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531199" y="457201"/>
            <a:ext cx="541847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A2540"/>
                </a:solidFill>
              </a:defRPr>
            </a:pPr>
            <a:r>
              <a:rPr dirty="0" err="1"/>
              <a:t>Про</a:t>
            </a:r>
            <a:r>
              <a:rPr dirty="0"/>
              <a:t> </a:t>
            </a:r>
            <a:r>
              <a:rPr dirty="0" err="1"/>
              <a:t>Державний</a:t>
            </a:r>
            <a:r>
              <a:rPr dirty="0"/>
              <a:t> </a:t>
            </a:r>
            <a:r>
              <a:rPr dirty="0" err="1"/>
              <a:t>Стандарт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1"/>
            <a:ext cx="1088136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 b="1">
                <a:solidFill>
                  <a:srgbClr val="0A2540"/>
                </a:solidFill>
              </a:defRPr>
            </a:pPr>
            <a:r>
              <a:t>• Затвердження: </a:t>
            </a:r>
            <a:r>
              <a:rPr b="0">
                <a:solidFill>
                  <a:srgbClr val="0A2540"/>
                </a:solidFill>
              </a:rPr>
              <a:t>Рішенням Національної комісії зі стандартів державної мови № 279 від 01.10.2026 р.</a:t>
            </a:r>
          </a:p>
          <a:p>
            <a:pPr>
              <a:defRPr sz="2000" b="1">
                <a:solidFill>
                  <a:srgbClr val="0A2540"/>
                </a:solidFill>
              </a:defRPr>
            </a:pPr>
            <a:r>
              <a:t>• Головний принцип: </a:t>
            </a:r>
            <a:r>
              <a:rPr b="0">
                <a:solidFill>
                  <a:srgbClr val="0A2540"/>
                </a:solidFill>
              </a:rPr>
              <a:t>«Спочатку людина» (person-first) — у центрі уваги особистість, а не діагноз.</a:t>
            </a:r>
          </a:p>
          <a:p>
            <a:pPr>
              <a:defRPr sz="2000" b="1">
                <a:solidFill>
                  <a:srgbClr val="0A2540"/>
                </a:solidFill>
              </a:defRPr>
            </a:pPr>
            <a:r>
              <a:t>• Сфера обов'язкового застосування: </a:t>
            </a:r>
            <a:r>
              <a:rPr b="0">
                <a:solidFill>
                  <a:srgbClr val="0A2540"/>
                </a:solidFill>
              </a:rPr>
              <a:t>Офіційне діловодство, державне управління, публічні послуги, освіта та наука.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45128" y="457201"/>
            <a:ext cx="110579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0A2540"/>
                </a:solidFill>
              </a:defRPr>
            </a:pPr>
            <a:r>
              <a:rPr dirty="0"/>
              <a:t>4 </a:t>
            </a:r>
            <a:r>
              <a:rPr dirty="0" err="1"/>
              <a:t>Принципи</a:t>
            </a:r>
            <a:r>
              <a:rPr dirty="0"/>
              <a:t> </a:t>
            </a:r>
            <a:r>
              <a:rPr dirty="0" err="1"/>
              <a:t>безбар'єрної</a:t>
            </a:r>
            <a:r>
              <a:rPr dirty="0"/>
              <a:t> </a:t>
            </a:r>
            <a:r>
              <a:rPr dirty="0" err="1"/>
              <a:t>мови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40080" y="2011680"/>
            <a:ext cx="246888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5A228B"/>
                </a:solidFill>
              </a:defRPr>
            </a:pPr>
            <a:r>
              <a:t>Точність</a:t>
            </a:r>
          </a:p>
          <a:p>
            <a:pPr>
              <a:defRPr sz="1600">
                <a:solidFill>
                  <a:srgbClr val="0A2540"/>
                </a:solidFill>
              </a:defRPr>
            </a:pPr>
            <a:r>
              <a:t>Коректний та однозначний опис без розмитих формулювань.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37560" y="2011680"/>
            <a:ext cx="246888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5A228B"/>
                </a:solidFill>
              </a:defRPr>
            </a:pPr>
            <a:r>
              <a:t>Нейтральність</a:t>
            </a:r>
          </a:p>
          <a:p>
            <a:pPr>
              <a:defRPr sz="1600">
                <a:solidFill>
                  <a:srgbClr val="0A2540"/>
                </a:solidFill>
              </a:defRPr>
            </a:pPr>
            <a:r>
              <a:t>Уникнення емоційно забарвлених чи жалісливих оцінок.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0" y="2011680"/>
            <a:ext cx="2468880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5A228B"/>
                </a:solidFill>
              </a:defRPr>
            </a:pPr>
            <a:r>
              <a:t>Недискримінація</a:t>
            </a:r>
          </a:p>
          <a:p>
            <a:pPr>
              <a:defRPr sz="1600">
                <a:solidFill>
                  <a:srgbClr val="0A2540"/>
                </a:solidFill>
              </a:defRPr>
            </a:pPr>
            <a:r>
              <a:t>Відмова від протиставлення категорій типу 'норма — відхилення'.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32520" y="2011680"/>
            <a:ext cx="246888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5A228B"/>
                </a:solidFill>
              </a:defRPr>
            </a:pPr>
            <a:r>
              <a:t>Повага до гідності</a:t>
            </a:r>
          </a:p>
          <a:p>
            <a:pPr>
              <a:defRPr sz="1600">
                <a:solidFill>
                  <a:srgbClr val="0A2540"/>
                </a:solidFill>
              </a:defRPr>
            </a:pPr>
            <a:r>
              <a:t>Недопустимість ототожнення людини з її діагнозом або статусом.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57201"/>
            <a:ext cx="781816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A2540"/>
                </a:solidFill>
              </a:defRPr>
            </a:pPr>
            <a:r>
              <a:t>Як говорити коректно: зміна лексики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45920"/>
          <a:ext cx="1088136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82296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Застарілі терміни (уникати)</a:t>
                      </a:r>
                    </a:p>
                  </a:txBody>
                  <a:tcPr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Затверджені відповідники (вживати)</a:t>
                      </a:r>
                    </a:p>
                  </a:txBody>
                  <a:tcPr>
                    <a:solidFill>
                      <a:srgbClr val="0A2540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B22222"/>
                          </a:solidFill>
                        </a:defRPr>
                      </a:pPr>
                      <a:r>
                        <a:t>інвалід, людина з обмеженими можливостями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228B22"/>
                          </a:solidFill>
                        </a:defRPr>
                      </a:pPr>
                      <a:r>
                        <a:t>людина з інвалідністю</a:t>
                      </a: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B22222"/>
                          </a:solidFill>
                        </a:defRPr>
                      </a:pPr>
                      <a:r>
                        <a:t>візочник, інвалідний візок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228B22"/>
                          </a:solidFill>
                        </a:defRPr>
                      </a:pPr>
                      <a:r>
                        <a:t>людина, яка пересувається на кріслі колісному / крісло колісне</a:t>
                      </a: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B22222"/>
                          </a:solidFill>
                        </a:defRPr>
                      </a:pPr>
                      <a:r>
                        <a:t>літня людина, людина похилого віку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228B22"/>
                          </a:solidFill>
                        </a:defRPr>
                      </a:pPr>
                      <a:r>
                        <a:t>людина старшого віку</a:t>
                      </a: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B22222"/>
                          </a:solidFill>
                        </a:defRPr>
                      </a:pPr>
                      <a:r>
                        <a:t>особливі діти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228B22"/>
                          </a:solidFill>
                        </a:defRPr>
                      </a:pPr>
                      <a:r>
                        <a:t>діти з інвалідністю / діти без інвалідності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-134471"/>
            <a:ext cx="12191695" cy="685800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1" y="457201"/>
            <a:ext cx="770755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Базові поняття та корисні посилання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45921"/>
            <a:ext cx="108813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1800" b="1">
                <a:solidFill>
                  <a:srgbClr val="FFFFFF"/>
                </a:solidFill>
              </a:defRPr>
            </a:pPr>
            <a:r>
              <a:t>✔ Безбар'єрність — </a:t>
            </a:r>
            <a:r>
              <a:rPr b="0">
                <a:solidFill>
                  <a:srgbClr val="DCE6F5"/>
                </a:solidFill>
              </a:rPr>
              <a:t>суспільна норма рівності, доступності середовища та взаємоповаги для кожного.</a:t>
            </a:r>
          </a:p>
          <a:p>
            <a:pPr>
              <a:defRPr sz="1800" b="1">
                <a:solidFill>
                  <a:srgbClr val="FFFFFF"/>
                </a:solidFill>
              </a:defRPr>
            </a:pPr>
            <a:r>
              <a:t>✔ Універсальний дизайн — </a:t>
            </a:r>
            <a:r>
              <a:rPr b="0">
                <a:solidFill>
                  <a:srgbClr val="DCE6F5"/>
                </a:solidFill>
              </a:rPr>
              <a:t>проєктування середовища та речей, максимально придатних для використання всіма людьми.</a:t>
            </a:r>
          </a:p>
          <a:p>
            <a:pPr>
              <a:defRPr sz="1800" b="1">
                <a:solidFill>
                  <a:srgbClr val="FFFFFF"/>
                </a:solidFill>
              </a:defRPr>
            </a:pPr>
            <a:r>
              <a:t>✔ Формати доступності — </a:t>
            </a:r>
            <a:r>
              <a:rPr b="0">
                <a:solidFill>
                  <a:srgbClr val="DCE6F5"/>
                </a:solidFill>
              </a:rPr>
              <a:t>проста мова, формат легкого читання (Easy-to-read) та жестова мова.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1" y="3765176"/>
            <a:ext cx="1109920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FFFFFF"/>
                </a:solidFill>
              </a:defRPr>
            </a:pPr>
            <a:r>
              <a:rPr dirty="0" err="1"/>
              <a:t>Практичний</a:t>
            </a:r>
            <a:r>
              <a:rPr dirty="0"/>
              <a:t> </a:t>
            </a:r>
            <a:r>
              <a:rPr dirty="0" err="1"/>
              <a:t>гід</a:t>
            </a:r>
            <a:r>
              <a:rPr dirty="0"/>
              <a:t> </a:t>
            </a:r>
            <a:r>
              <a:rPr dirty="0" err="1"/>
              <a:t>із</a:t>
            </a:r>
            <a:r>
              <a:rPr dirty="0"/>
              <a:t> </a:t>
            </a:r>
            <a:r>
              <a:rPr dirty="0" err="1"/>
              <a:t>безбар'єрної</a:t>
            </a:r>
            <a:r>
              <a:rPr dirty="0"/>
              <a:t> </a:t>
            </a:r>
            <a:r>
              <a:rPr dirty="0" err="1"/>
              <a:t>мови</a:t>
            </a:r>
            <a:r>
              <a:rPr dirty="0" smtClean="0"/>
              <a:t>:</a:t>
            </a:r>
            <a:endParaRPr lang="uk-UA" dirty="0" smtClean="0"/>
          </a:p>
          <a:p>
            <a:pPr>
              <a:defRPr sz="2000">
                <a:solidFill>
                  <a:srgbClr val="FFFFFF"/>
                </a:solidFill>
              </a:defRPr>
            </a:pPr>
            <a:endParaRPr lang="uk-UA" dirty="0" smtClean="0"/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dirty="0" smtClean="0"/>
              <a:t> </a:t>
            </a:r>
            <a:r>
              <a:rPr lang="uk-UA" dirty="0" smtClean="0"/>
              <a:t> </a:t>
            </a:r>
            <a:r>
              <a:rPr sz="3600" b="1" u="sng" dirty="0" err="1" smtClean="0">
                <a:solidFill>
                  <a:schemeClr val="bg1"/>
                </a:solidFill>
                <a:hlinkClick r:id="rId2"/>
              </a:rPr>
              <a:t>Офіційний</a:t>
            </a:r>
            <a:r>
              <a:rPr sz="3600" b="1" u="sng" dirty="0" smtClean="0">
                <a:solidFill>
                  <a:schemeClr val="bg1"/>
                </a:solidFill>
                <a:hlinkClick r:id="rId2"/>
              </a:rPr>
              <a:t> </a:t>
            </a:r>
            <a:r>
              <a:rPr sz="3600" b="1" u="sng" dirty="0" err="1">
                <a:solidFill>
                  <a:schemeClr val="bg1"/>
                </a:solidFill>
                <a:hlinkClick r:id="rId2"/>
              </a:rPr>
              <a:t>Довідник</a:t>
            </a:r>
            <a:r>
              <a:rPr sz="3600" b="1" u="sng" dirty="0">
                <a:solidFill>
                  <a:schemeClr val="bg1"/>
                </a:solidFill>
                <a:hlinkClick r:id="rId2"/>
              </a:rPr>
              <a:t> </a:t>
            </a:r>
            <a:r>
              <a:rPr sz="3600" b="1" u="sng" dirty="0" err="1">
                <a:solidFill>
                  <a:schemeClr val="bg1"/>
                </a:solidFill>
                <a:hlinkClick r:id="rId2"/>
              </a:rPr>
              <a:t>безбар'єрності</a:t>
            </a:r>
            <a:r>
              <a:rPr sz="3600" b="1" u="sng" dirty="0">
                <a:solidFill>
                  <a:schemeClr val="bg1"/>
                </a:solidFill>
                <a:hlinkClick r:id="rId2"/>
              </a:rPr>
              <a:t> (bf.in.ua</a:t>
            </a:r>
            <a:r>
              <a:rPr sz="3600" b="1" u="sng" dirty="0">
                <a:solidFill>
                  <a:srgbClr val="00FFFF"/>
                </a:solidFill>
                <a:hlinkClick r:id="rId2"/>
              </a:rPr>
              <a:t>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231</Words>
  <Application>Microsoft Office PowerPoint</Application>
  <PresentationFormat>Произвольный</PresentationFormat>
  <Paragraphs>35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1</cp:lastModifiedBy>
  <cp:revision>3</cp:revision>
  <dcterms:created xsi:type="dcterms:W3CDTF">2013-01-27T09:14:16Z</dcterms:created>
  <dcterms:modified xsi:type="dcterms:W3CDTF">2026-10-20T14:37:10Z</dcterms:modified>
  <cp:category/>
</cp:coreProperties>
</file>