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>
        <p:scale>
          <a:sx n="112" d="100"/>
          <a:sy n="112" d="100"/>
        </p:scale>
        <p:origin x="1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877118-69C9-49F8-A5ED-623D56468E3A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69174B-194F-491D-B5C1-E66FF666B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3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980728"/>
            <a:ext cx="68769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Times New Roman" pitchFamily="18" charset="0"/>
              </a:rPr>
              <a:t>«КОНСТИТУЦІЯ – головний закон України»</a:t>
            </a:r>
            <a:endParaRPr lang="ru-RU" sz="54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1583"/>
            <a:ext cx="2358622" cy="2838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205386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248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Стаття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53. </a:t>
            </a:r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Кожен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має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 право на </a:t>
            </a:r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освіту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  <a:p>
            <a:pPr fontAlgn="base"/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Повна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загальна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середня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освіта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 є </a:t>
            </a:r>
            <a:r>
              <a:rPr lang="ru-RU" sz="2800" dirty="0" err="1" smtClean="0">
                <a:solidFill>
                  <a:srgbClr val="FF0000"/>
                </a:solidFill>
                <a:latin typeface="Book Antiqua" pitchFamily="18" charset="0"/>
              </a:rPr>
              <a:t>обов'язковою</a:t>
            </a:r>
            <a:r>
              <a:rPr lang="ru-RU" sz="2800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5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00" y="2924945"/>
            <a:ext cx="2464428" cy="296553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8008262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5"/>
            <a:ext cx="68225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Конституція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України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—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головний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підручник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життя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громадянина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та правил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поведінки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Держави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— стане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дороговказом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вам, вашим батькам,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усій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вашій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родині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на шляху до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щасливої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України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— </a:t>
            </a:r>
            <a:r>
              <a:rPr lang="ru-RU" sz="3200" b="1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вашого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 </a:t>
            </a:r>
            <a:r>
              <a:rPr lang="ru-RU" sz="3200" b="1" spc="-20" dirty="0" err="1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рідного</a:t>
            </a:r>
            <a:r>
              <a:rPr lang="ru-RU" sz="3200" b="1" spc="-20" dirty="0" smtClean="0">
                <a:solidFill>
                  <a:srgbClr val="0070C0"/>
                </a:solidFill>
                <a:effectLst/>
                <a:latin typeface="Book Antiqua" pitchFamily="18" charset="0"/>
                <a:ea typeface="Times New Roman"/>
              </a:rPr>
              <a:t> Дому».</a:t>
            </a:r>
            <a:endParaRPr lang="ru-RU" sz="3200" b="1" dirty="0" smtClean="0">
              <a:solidFill>
                <a:srgbClr val="0070C0"/>
              </a:solidFill>
              <a:effectLst/>
              <a:latin typeface="Book Antiqua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 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 descr="C:\Users\Александр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3023620" cy="190747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46299386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77072"/>
            <a:ext cx="660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Презентац</a:t>
            </a:r>
            <a:r>
              <a:rPr lang="uk-UA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ію</a:t>
            </a:r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r"/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підготувала  здобувачка освіти Одеського художнього фахового </a:t>
            </a:r>
          </a:p>
          <a:p>
            <a:pPr algn="r"/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коледжу ім. М.Б. Грекова </a:t>
            </a:r>
          </a:p>
          <a:p>
            <a:pPr algn="r"/>
            <a:r>
              <a:rPr lang="uk-UA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Павлін</a:t>
            </a:r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Яна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 descr="C:\Users\Александр\Desktop\Y5pl86Bj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03783"/>
            <a:ext cx="4196165" cy="2869233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20250622_11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1441346" cy="18722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548680"/>
            <a:ext cx="644420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«Конституцію вивчаю,</a:t>
            </a:r>
          </a:p>
          <a:p>
            <a:pPr algn="ctr"/>
            <a:r>
              <a:rPr lang="uk-UA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її знаю й пам’ятаю.</a:t>
            </a:r>
          </a:p>
          <a:p>
            <a:pPr algn="ctr"/>
            <a:r>
              <a:rPr lang="uk-UA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Конституцію буду знати,</a:t>
            </a:r>
          </a:p>
          <a:p>
            <a:pPr algn="ctr"/>
            <a:r>
              <a:rPr lang="uk-UA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Користуватись нею й поважати.</a:t>
            </a:r>
            <a:r>
              <a:rPr lang="uk-UA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»</a:t>
            </a:r>
            <a:endParaRPr lang="ru-RU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4" name="Picture 2" descr="http://kiev1.org/wp-content/uploads/2014/03/66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0" y="3869669"/>
            <a:ext cx="3432380" cy="257428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0346406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76672"/>
            <a:ext cx="609197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Конституція України </a:t>
            </a:r>
          </a:p>
          <a:p>
            <a:pPr algn="ctr"/>
            <a:r>
              <a:rPr lang="uk-UA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була прийнята 28 червня </a:t>
            </a:r>
          </a:p>
          <a:p>
            <a:pPr algn="ctr"/>
            <a:r>
              <a:rPr lang="uk-UA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1996 року.</a:t>
            </a:r>
          </a:p>
          <a:p>
            <a:pPr algn="ctr"/>
            <a:r>
              <a:rPr lang="uk-UA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15 розділів</a:t>
            </a:r>
          </a:p>
          <a:p>
            <a:pPr algn="ctr"/>
            <a:r>
              <a:rPr lang="uk-UA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161 стаття</a:t>
            </a:r>
            <a:endParaRPr lang="ru-RU" sz="4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2050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1849388" cy="222543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7338742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Book Antiqua" pitchFamily="18" charset="0"/>
              </a:rPr>
              <a:t>Стаття</a:t>
            </a:r>
            <a:r>
              <a:rPr lang="ru-RU" sz="3200" b="1" dirty="0">
                <a:solidFill>
                  <a:srgbClr val="FF0000"/>
                </a:solidFill>
                <a:latin typeface="Book Antiqua" pitchFamily="18" charset="0"/>
              </a:rPr>
              <a:t> 1.</a:t>
            </a:r>
            <a:r>
              <a:rPr lang="ru-RU" sz="3200" dirty="0">
                <a:solidFill>
                  <a:srgbClr val="FF0000"/>
                </a:solidFill>
                <a:latin typeface="Book Antiqua" pitchFamily="18" charset="0"/>
              </a:rPr>
              <a:t> </a:t>
            </a:r>
            <a:r>
              <a:rPr lang="ru-RU" sz="3200" dirty="0" err="1">
                <a:solidFill>
                  <a:srgbClr val="FF0000"/>
                </a:solidFill>
                <a:latin typeface="Book Antiqua" pitchFamily="18" charset="0"/>
              </a:rPr>
              <a:t>Україна</a:t>
            </a:r>
            <a:r>
              <a:rPr lang="ru-RU" sz="3200" dirty="0">
                <a:solidFill>
                  <a:srgbClr val="FF0000"/>
                </a:solidFill>
                <a:latin typeface="Book Antiqua" pitchFamily="18" charset="0"/>
              </a:rPr>
              <a:t> є суверенна і </a:t>
            </a:r>
            <a:r>
              <a:rPr lang="ru-RU" sz="3200" dirty="0" err="1">
                <a:solidFill>
                  <a:srgbClr val="FF0000"/>
                </a:solidFill>
                <a:latin typeface="Book Antiqua" pitchFamily="18" charset="0"/>
              </a:rPr>
              <a:t>незалежна</a:t>
            </a:r>
            <a:r>
              <a:rPr lang="ru-RU" sz="3200" dirty="0">
                <a:solidFill>
                  <a:srgbClr val="FF0000"/>
                </a:solidFill>
                <a:latin typeface="Book Antiqua" pitchFamily="18" charset="0"/>
              </a:rPr>
              <a:t>, демократична, </a:t>
            </a:r>
            <a:r>
              <a:rPr lang="ru-RU" sz="3200" dirty="0" err="1">
                <a:solidFill>
                  <a:srgbClr val="FF0000"/>
                </a:solidFill>
                <a:latin typeface="Book Antiqua" pitchFamily="18" charset="0"/>
              </a:rPr>
              <a:t>соціальна</a:t>
            </a:r>
            <a:r>
              <a:rPr lang="ru-RU" sz="3200" dirty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Book Antiqua" pitchFamily="18" charset="0"/>
              </a:rPr>
              <a:t>правова</a:t>
            </a:r>
            <a:r>
              <a:rPr lang="ru-RU" sz="3200" dirty="0">
                <a:solidFill>
                  <a:srgbClr val="FF0000"/>
                </a:solidFill>
                <a:latin typeface="Book Antiqua" pitchFamily="18" charset="0"/>
              </a:rPr>
              <a:t> держава.</a:t>
            </a:r>
          </a:p>
        </p:txBody>
      </p:sp>
      <p:pic>
        <p:nvPicPr>
          <p:cNvPr id="4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22180"/>
            <a:ext cx="2739296" cy="329628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160988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>
                <a:solidFill>
                  <a:srgbClr val="FF0000"/>
                </a:solidFill>
                <a:latin typeface="Book Antiqua" pitchFamily="18" charset="0"/>
              </a:rPr>
              <a:t>Стаття</a:t>
            </a: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 2.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 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Суверенітет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України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поширюється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на всю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її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територію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  <a:p>
            <a:pPr fontAlgn="base"/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Україна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є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унітарною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державою.</a:t>
            </a:r>
          </a:p>
          <a:p>
            <a:pPr fontAlgn="base"/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Територія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України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в межах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існуючого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кордону є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цілісною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Book Antiqua" pitchFamily="18" charset="0"/>
              </a:rPr>
              <a:t>недоторканною</a:t>
            </a:r>
            <a:r>
              <a:rPr lang="ru-RU" sz="2400" dirty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5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9496"/>
            <a:ext cx="2595279" cy="312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9380363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248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rgbClr val="FF0000"/>
                </a:solidFill>
                <a:latin typeface="Book Antiqua" pitchFamily="18" charset="0"/>
              </a:rPr>
              <a:t>Стаття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3.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Людина,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її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життя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здоров'я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, честь і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гідність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недоторканність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безпека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визнаються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Україні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найвищою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соціальною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цінністю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5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9495"/>
            <a:ext cx="2595280" cy="312298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4037189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2487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rgbClr val="FF0000"/>
                </a:solidFill>
                <a:latin typeface="Book Antiqua" pitchFamily="18" charset="0"/>
              </a:rPr>
              <a:t>Стаття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10.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Державною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мовою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Україні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є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українська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мова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5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67487"/>
            <a:ext cx="2595280" cy="312298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019956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istockphoto-1353074485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528392" cy="24893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7" name="Picture 3" descr="C:\Users\Александр\Desktop\630_360_1541748569-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5810746" cy="33204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94958507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248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rgbClr val="FF0000"/>
                </a:solidFill>
                <a:latin typeface="Book Antiqua" pitchFamily="18" charset="0"/>
              </a:rPr>
              <a:t>Стаття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20.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Державними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символами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України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є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Державний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Прапор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України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Державний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Герб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України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Державний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Гімн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Book Antiqua" pitchFamily="18" charset="0"/>
              </a:rPr>
              <a:t>України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1" name="Picture 3" descr="C:\Users\Александр\Desktop\74765d319299634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3173909" cy="15715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52" name="Picture 4" descr="C:\Users\Александр\Desktop\Yellow-Help-Ukraine-Poster-724x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2880320" cy="40740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3753511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163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Гаврик</dc:creator>
  <cp:lastModifiedBy>Александр</cp:lastModifiedBy>
  <cp:revision>14</cp:revision>
  <dcterms:created xsi:type="dcterms:W3CDTF">2015-06-05T18:00:33Z</dcterms:created>
  <dcterms:modified xsi:type="dcterms:W3CDTF">2025-06-22T08:29:15Z</dcterms:modified>
</cp:coreProperties>
</file>